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300" r:id="rId2"/>
    <p:sldId id="305" r:id="rId3"/>
    <p:sldId id="283" r:id="rId4"/>
    <p:sldId id="280" r:id="rId5"/>
    <p:sldId id="281" r:id="rId6"/>
    <p:sldId id="282" r:id="rId7"/>
    <p:sldId id="297" r:id="rId8"/>
    <p:sldId id="298" r:id="rId9"/>
    <p:sldId id="301" r:id="rId10"/>
    <p:sldId id="302" r:id="rId11"/>
  </p:sldIdLst>
  <p:sldSz cx="9144000" cy="6858000" type="screen4x3"/>
  <p:notesSz cx="6858000" cy="9144000"/>
  <p:defaultTextStyle>
    <a:defPPr>
      <a:defRPr lang="nb-NO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AEAEA"/>
    <a:srgbClr val="FF7C80"/>
    <a:srgbClr val="FF5050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229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nb-NO" noProof="0" smtClean="0"/>
              <a:t>Click to edit Master title style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b-NO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B97C3A-631E-413D-B088-318C4E7938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42322"/>
      </p:ext>
    </p:extLst>
  </p:cSld>
  <p:clrMapOvr>
    <a:masterClrMapping/>
  </p:clrMapOvr>
  <p:transition spd="slow" advClick="0" advTm="1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E900D-23BF-401A-8BA7-4013D05D452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552420"/>
      </p:ext>
    </p:extLst>
  </p:cSld>
  <p:clrMapOvr>
    <a:masterClrMapping/>
  </p:clrMapOvr>
  <p:transition spd="slow" advClick="0" advTm="1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4EB1-4B3D-4ADB-AAAB-E41741DF785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649329"/>
      </p:ext>
    </p:extLst>
  </p:cSld>
  <p:clrMapOvr>
    <a:masterClrMapping/>
  </p:clrMapOvr>
  <p:transition spd="slow" advClick="0" advTm="1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E07AC-198D-4CD6-8DBF-015F79706D5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2481679"/>
      </p:ext>
    </p:extLst>
  </p:cSld>
  <p:clrMapOvr>
    <a:masterClrMapping/>
  </p:clrMapOvr>
  <p:transition spd="slow" advClick="0" advTm="1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E6095-B4A1-4DB3-B139-E2CE487FD2E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4337186"/>
      </p:ext>
    </p:extLst>
  </p:cSld>
  <p:clrMapOvr>
    <a:masterClrMapping/>
  </p:clrMapOvr>
  <p:transition spd="slow" advClick="0" advTm="1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39582-2A85-472E-80B8-B11D0CA99D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3665955"/>
      </p:ext>
    </p:extLst>
  </p:cSld>
  <p:clrMapOvr>
    <a:masterClrMapping/>
  </p:clrMapOvr>
  <p:transition spd="slow" advClick="0" advTm="1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A0F33-C05E-46B1-B562-9BAB9CF6CDE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1755484"/>
      </p:ext>
    </p:extLst>
  </p:cSld>
  <p:clrMapOvr>
    <a:masterClrMapping/>
  </p:clrMapOvr>
  <p:transition spd="slow" advClick="0" advTm="1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21F00-9B5A-4912-A1EE-8C3702B2AC4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603933"/>
      </p:ext>
    </p:extLst>
  </p:cSld>
  <p:clrMapOvr>
    <a:masterClrMapping/>
  </p:clrMapOvr>
  <p:transition spd="slow" advClick="0" advTm="1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4C61-270D-49B8-AE76-4CD4F03D72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8594366"/>
      </p:ext>
    </p:extLst>
  </p:cSld>
  <p:clrMapOvr>
    <a:masterClrMapping/>
  </p:clrMapOvr>
  <p:transition spd="slow" advClick="0" advTm="1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7C6D-EBFB-491F-9AFE-D9339D57AE1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1290612"/>
      </p:ext>
    </p:extLst>
  </p:cSld>
  <p:clrMapOvr>
    <a:masterClrMapping/>
  </p:clrMapOvr>
  <p:transition spd="slow" advClick="0" advTm="1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DBECE-FFCB-4AB6-94A6-359E64D4C5E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371121"/>
      </p:ext>
    </p:extLst>
  </p:cSld>
  <p:clrMapOvr>
    <a:masterClrMapping/>
  </p:clrMapOvr>
  <p:transition spd="slow" advClick="0" advTm="1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9D2E5-67F2-4277-B036-BDDF29AA282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854956"/>
      </p:ext>
    </p:extLst>
  </p:cSld>
  <p:clrMapOvr>
    <a:masterClrMapping/>
  </p:clrMapOvr>
  <p:transition spd="slow" advClick="0" advTm="1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12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00EFC425-1B96-449E-8B7D-71D20F22CD8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 spd="slow" advClick="0" advTm="1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te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dirty="0"/>
              <a:t>Silence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Silence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spect="1" noChangeArrowheads="1"/>
          </p:cNvSpPr>
          <p:nvPr/>
        </p:nvSpPr>
        <p:spPr bwMode="auto">
          <a:xfrm>
            <a:off x="4229100" y="4305300"/>
            <a:ext cx="685800" cy="533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Source onset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886200" y="4038600"/>
            <a:ext cx="13716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Source – full direct sound</a:t>
            </a: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ChangeAspect="1" noChangeArrowheads="1"/>
          </p:cNvSpPr>
          <p:nvPr/>
        </p:nvSpPr>
        <p:spPr bwMode="auto">
          <a:xfrm>
            <a:off x="1352550" y="1600200"/>
            <a:ext cx="6402388" cy="48021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47" name="Rectangle 12"/>
          <p:cNvSpPr>
            <a:spLocks noChangeArrowheads="1"/>
          </p:cNvSpPr>
          <p:nvPr/>
        </p:nvSpPr>
        <p:spPr bwMode="auto">
          <a:xfrm>
            <a:off x="3886200" y="4038600"/>
            <a:ext cx="13716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48" name="Freeform 17"/>
          <p:cNvSpPr>
            <a:spLocks/>
          </p:cNvSpPr>
          <p:nvPr/>
        </p:nvSpPr>
        <p:spPr bwMode="auto">
          <a:xfrm>
            <a:off x="5257800" y="1582738"/>
            <a:ext cx="2492375" cy="4818062"/>
          </a:xfrm>
          <a:custGeom>
            <a:avLst/>
            <a:gdLst>
              <a:gd name="T0" fmla="*/ 0 w 1570"/>
              <a:gd name="T1" fmla="*/ 2455862 h 3035"/>
              <a:gd name="T2" fmla="*/ 2492375 w 1570"/>
              <a:gd name="T3" fmla="*/ 0 h 3035"/>
              <a:gd name="T4" fmla="*/ 2478088 w 1570"/>
              <a:gd name="T5" fmla="*/ 4818062 h 3035"/>
              <a:gd name="T6" fmla="*/ 0 w 1570"/>
              <a:gd name="T7" fmla="*/ 3522662 h 303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70" h="3035">
                <a:moveTo>
                  <a:pt x="0" y="1547"/>
                </a:moveTo>
                <a:lnTo>
                  <a:pt x="1570" y="0"/>
                </a:lnTo>
                <a:lnTo>
                  <a:pt x="1561" y="3035"/>
                </a:lnTo>
                <a:lnTo>
                  <a:pt x="0" y="2219"/>
                </a:lnTo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149" name="Freeform 19"/>
          <p:cNvSpPr>
            <a:spLocks/>
          </p:cNvSpPr>
          <p:nvPr/>
        </p:nvSpPr>
        <p:spPr bwMode="auto">
          <a:xfrm flipH="1">
            <a:off x="1393825" y="1600200"/>
            <a:ext cx="2492375" cy="4818063"/>
          </a:xfrm>
          <a:custGeom>
            <a:avLst/>
            <a:gdLst>
              <a:gd name="T0" fmla="*/ 0 w 1570"/>
              <a:gd name="T1" fmla="*/ 2455863 h 3035"/>
              <a:gd name="T2" fmla="*/ 2492375 w 1570"/>
              <a:gd name="T3" fmla="*/ 0 h 3035"/>
              <a:gd name="T4" fmla="*/ 2478088 w 1570"/>
              <a:gd name="T5" fmla="*/ 4818063 h 3035"/>
              <a:gd name="T6" fmla="*/ 0 w 1570"/>
              <a:gd name="T7" fmla="*/ 3522663 h 303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70" h="3035">
                <a:moveTo>
                  <a:pt x="0" y="1547"/>
                </a:moveTo>
                <a:lnTo>
                  <a:pt x="1570" y="0"/>
                </a:lnTo>
                <a:lnTo>
                  <a:pt x="1561" y="3035"/>
                </a:lnTo>
                <a:lnTo>
                  <a:pt x="0" y="2219"/>
                </a:lnTo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dirty="0"/>
              <a:t>Source </a:t>
            </a:r>
            <a:r>
              <a:rPr lang="nb-NO" dirty="0" smtClean="0"/>
              <a:t>Broadening</a:t>
            </a:r>
            <a:r>
              <a:rPr lang="nb-NO" dirty="0"/>
              <a:t> </a:t>
            </a:r>
            <a:r>
              <a:rPr lang="nb-NO" dirty="0" smtClean="0"/>
              <a:t>+</a:t>
            </a:r>
            <a:r>
              <a:rPr lang="nb-NO" dirty="0" smtClean="0"/>
              <a:t> Source directly</a:t>
            </a:r>
            <a:endParaRPr lang="nb-NO" dirty="0"/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1" name="Rectangle 3"/>
          <p:cNvSpPr>
            <a:spLocks noChangeAspect="1" noChangeArrowheads="1"/>
          </p:cNvSpPr>
          <p:nvPr/>
        </p:nvSpPr>
        <p:spPr bwMode="auto">
          <a:xfrm>
            <a:off x="1352550" y="1600200"/>
            <a:ext cx="6402388" cy="48021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2" name="Freeform 5"/>
          <p:cNvSpPr>
            <a:spLocks/>
          </p:cNvSpPr>
          <p:nvPr/>
        </p:nvSpPr>
        <p:spPr bwMode="auto">
          <a:xfrm>
            <a:off x="5257800" y="1582738"/>
            <a:ext cx="2492375" cy="4818062"/>
          </a:xfrm>
          <a:custGeom>
            <a:avLst/>
            <a:gdLst>
              <a:gd name="T0" fmla="*/ 0 w 1570"/>
              <a:gd name="T1" fmla="*/ 2455862 h 3035"/>
              <a:gd name="T2" fmla="*/ 2492375 w 1570"/>
              <a:gd name="T3" fmla="*/ 0 h 3035"/>
              <a:gd name="T4" fmla="*/ 2478088 w 1570"/>
              <a:gd name="T5" fmla="*/ 4818062 h 3035"/>
              <a:gd name="T6" fmla="*/ 0 w 1570"/>
              <a:gd name="T7" fmla="*/ 3522662 h 303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70" h="3035">
                <a:moveTo>
                  <a:pt x="0" y="1547"/>
                </a:moveTo>
                <a:lnTo>
                  <a:pt x="1570" y="0"/>
                </a:lnTo>
                <a:lnTo>
                  <a:pt x="1561" y="3035"/>
                </a:lnTo>
                <a:lnTo>
                  <a:pt x="0" y="2219"/>
                </a:lnTo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3" name="Freeform 6"/>
          <p:cNvSpPr>
            <a:spLocks/>
          </p:cNvSpPr>
          <p:nvPr/>
        </p:nvSpPr>
        <p:spPr bwMode="auto">
          <a:xfrm>
            <a:off x="7735888" y="0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4" name="Freeform 7"/>
          <p:cNvSpPr>
            <a:spLocks/>
          </p:cNvSpPr>
          <p:nvPr/>
        </p:nvSpPr>
        <p:spPr bwMode="auto">
          <a:xfrm flipH="1">
            <a:off x="1393825" y="1600200"/>
            <a:ext cx="2492375" cy="4818063"/>
          </a:xfrm>
          <a:custGeom>
            <a:avLst/>
            <a:gdLst>
              <a:gd name="T0" fmla="*/ 0 w 1570"/>
              <a:gd name="T1" fmla="*/ 2455863 h 3035"/>
              <a:gd name="T2" fmla="*/ 2492375 w 1570"/>
              <a:gd name="T3" fmla="*/ 0 h 3035"/>
              <a:gd name="T4" fmla="*/ 2478088 w 1570"/>
              <a:gd name="T5" fmla="*/ 4818063 h 3035"/>
              <a:gd name="T6" fmla="*/ 0 w 1570"/>
              <a:gd name="T7" fmla="*/ 3522663 h 303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70" h="3035">
                <a:moveTo>
                  <a:pt x="0" y="1547"/>
                </a:moveTo>
                <a:lnTo>
                  <a:pt x="1570" y="0"/>
                </a:lnTo>
                <a:lnTo>
                  <a:pt x="1561" y="3035"/>
                </a:lnTo>
                <a:lnTo>
                  <a:pt x="0" y="2219"/>
                </a:lnTo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 flipH="1">
            <a:off x="0" y="-36513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dirty="0">
                <a:solidFill>
                  <a:schemeClr val="bg1"/>
                </a:solidFill>
              </a:rPr>
              <a:t>Envelopment + Broadening, </a:t>
            </a:r>
            <a:r>
              <a:rPr lang="nb-NO" dirty="0" smtClean="0">
                <a:solidFill>
                  <a:schemeClr val="bg1"/>
                </a:solidFill>
              </a:rPr>
              <a:t>Source gone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7177" name="TextBox 11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195" name="Freeform 6"/>
          <p:cNvSpPr>
            <a:spLocks/>
          </p:cNvSpPr>
          <p:nvPr/>
        </p:nvSpPr>
        <p:spPr bwMode="auto">
          <a:xfrm>
            <a:off x="7735888" y="0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196" name="Freeform 8"/>
          <p:cNvSpPr>
            <a:spLocks/>
          </p:cNvSpPr>
          <p:nvPr/>
        </p:nvSpPr>
        <p:spPr bwMode="auto">
          <a:xfrm flipH="1">
            <a:off x="0" y="-36513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dirty="0">
                <a:solidFill>
                  <a:schemeClr val="bg1"/>
                </a:solidFill>
              </a:rPr>
              <a:t>Envelopment, </a:t>
            </a:r>
            <a:r>
              <a:rPr lang="nb-NO" dirty="0" smtClean="0">
                <a:solidFill>
                  <a:schemeClr val="bg1"/>
                </a:solidFill>
              </a:rPr>
              <a:t>Source &amp; </a:t>
            </a:r>
            <a:r>
              <a:rPr lang="nb-NO" dirty="0" smtClean="0">
                <a:solidFill>
                  <a:schemeClr val="bg1"/>
                </a:solidFill>
              </a:rPr>
              <a:t>Broadening gone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8198" name="TextBox 10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19" name="Freeform 6"/>
          <p:cNvSpPr>
            <a:spLocks/>
          </p:cNvSpPr>
          <p:nvPr/>
        </p:nvSpPr>
        <p:spPr bwMode="auto">
          <a:xfrm>
            <a:off x="7735888" y="0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220" name="Freeform 8"/>
          <p:cNvSpPr>
            <a:spLocks/>
          </p:cNvSpPr>
          <p:nvPr/>
        </p:nvSpPr>
        <p:spPr bwMode="auto">
          <a:xfrm flipH="1">
            <a:off x="0" y="-36513"/>
            <a:ext cx="1393825" cy="6894513"/>
          </a:xfrm>
          <a:custGeom>
            <a:avLst/>
            <a:gdLst>
              <a:gd name="T0" fmla="*/ 14288 w 878"/>
              <a:gd name="T1" fmla="*/ 1582738 h 4343"/>
              <a:gd name="T2" fmla="*/ 1385888 w 878"/>
              <a:gd name="T3" fmla="*/ 0 h 4343"/>
              <a:gd name="T4" fmla="*/ 1393825 w 878"/>
              <a:gd name="T5" fmla="*/ 6894513 h 4343"/>
              <a:gd name="T6" fmla="*/ 0 w 878"/>
              <a:gd name="T7" fmla="*/ 6415088 h 43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78" h="4343">
                <a:moveTo>
                  <a:pt x="9" y="997"/>
                </a:moveTo>
                <a:lnTo>
                  <a:pt x="873" y="0"/>
                </a:lnTo>
                <a:lnTo>
                  <a:pt x="878" y="4343"/>
                </a:lnTo>
                <a:lnTo>
                  <a:pt x="0" y="4041"/>
                </a:lnTo>
              </a:path>
            </a:pathLst>
          </a:cu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>
                <a:solidFill>
                  <a:schemeClr val="bg1"/>
                </a:solidFill>
              </a:rPr>
              <a:t>Envelopment fades out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Envelopment gone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spect="1"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670050" y="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/>
              <a:t>Decay nearly complete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048000" y="64770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200">
                <a:hlinkClick r:id="rId2"/>
              </a:rPr>
              <a:t>www.akutek.info</a:t>
            </a:r>
            <a:endParaRPr lang="nb-NO" sz="120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24600" y="6511087"/>
            <a:ext cx="2819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b-NO" sz="1000" dirty="0" smtClean="0"/>
              <a:t>Push arrow button «→» to speed-up sequence</a:t>
            </a:r>
            <a:endParaRPr lang="nb-NO" sz="1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1412</TotalTime>
  <Words>134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Orbit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Magne Skålevik</dc:creator>
  <cp:lastModifiedBy>Magne Skålevik</cp:lastModifiedBy>
  <cp:revision>78</cp:revision>
  <cp:lastPrinted>1601-01-01T00:00:00Z</cp:lastPrinted>
  <dcterms:created xsi:type="dcterms:W3CDTF">1601-01-01T00:00:00Z</dcterms:created>
  <dcterms:modified xsi:type="dcterms:W3CDTF">2013-01-15T10:21:25Z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